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98" r:id="rId4"/>
    <p:sldId id="293" r:id="rId5"/>
    <p:sldId id="264" r:id="rId6"/>
    <p:sldId id="270" r:id="rId7"/>
    <p:sldId id="271" r:id="rId8"/>
    <p:sldId id="294" r:id="rId9"/>
    <p:sldId id="267" r:id="rId10"/>
    <p:sldId id="302" r:id="rId11"/>
    <p:sldId id="303" r:id="rId12"/>
    <p:sldId id="299" r:id="rId13"/>
    <p:sldId id="287" r:id="rId14"/>
    <p:sldId id="288" r:id="rId15"/>
    <p:sldId id="289" r:id="rId16"/>
    <p:sldId id="292" r:id="rId17"/>
    <p:sldId id="268" r:id="rId18"/>
    <p:sldId id="297" r:id="rId19"/>
    <p:sldId id="291" r:id="rId20"/>
    <p:sldId id="262" r:id="rId21"/>
    <p:sldId id="300" r:id="rId22"/>
    <p:sldId id="301" r:id="rId23"/>
    <p:sldId id="259" r:id="rId24"/>
    <p:sldId id="257" r:id="rId25"/>
    <p:sldId id="260" r:id="rId26"/>
    <p:sldId id="279" r:id="rId27"/>
    <p:sldId id="280" r:id="rId28"/>
    <p:sldId id="281" r:id="rId29"/>
    <p:sldId id="282" r:id="rId30"/>
    <p:sldId id="283" r:id="rId31"/>
    <p:sldId id="284" r:id="rId32"/>
    <p:sldId id="269" r:id="rId33"/>
    <p:sldId id="27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70" d="100"/>
          <a:sy n="70"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02267"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dirty="0" smtClean="0"/>
              <a:t>足弓</a:t>
            </a:r>
            <a:endParaRPr kumimoji="1" lang="zh-CN" altLang="en-US" dirty="0"/>
          </a:p>
        </p:txBody>
      </p:sp>
      <p:sp>
        <p:nvSpPr>
          <p:cNvPr id="5" name="矩形 4"/>
          <p:cNvSpPr/>
          <p:nvPr/>
        </p:nvSpPr>
        <p:spPr>
          <a:xfrm>
            <a:off x="524933" y="1654371"/>
            <a:ext cx="11294534" cy="1200329"/>
          </a:xfrm>
          <a:prstGeom prst="rect">
            <a:avLst/>
          </a:prstGeom>
        </p:spPr>
        <p:txBody>
          <a:bodyPr wrap="square">
            <a:spAutoFit/>
          </a:bodyPr>
          <a:lstStyle/>
          <a:p>
            <a:r>
              <a:rPr lang="zh-CN" altLang="en-US" dirty="0">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dirty="0"/>
          </a:p>
        </p:txBody>
      </p:sp>
      <p:sp>
        <p:nvSpPr>
          <p:cNvPr id="2" name="矩形 1"/>
          <p:cNvSpPr/>
          <p:nvPr/>
        </p:nvSpPr>
        <p:spPr>
          <a:xfrm>
            <a:off x="524933" y="3031108"/>
            <a:ext cx="11089312" cy="923330"/>
          </a:xfrm>
          <a:prstGeom prst="rect">
            <a:avLst/>
          </a:prstGeom>
        </p:spPr>
        <p:txBody>
          <a:bodyPr wrap="square">
            <a:spAutoFit/>
          </a:bodyPr>
          <a:lstStyle/>
          <a:p>
            <a:r>
              <a:rPr lang="zh-CN" altLang="en-US" dirty="0">
                <a:solidFill>
                  <a:srgbClr val="2F2F2F"/>
                </a:solidFill>
                <a:latin typeface="-apple-system"/>
              </a:rPr>
              <a:t>足弓是由足部骨骼、韧带、肌肉一起构成的拱形结构，三者互相影响，形成一个整体。当我们站立负重时，足弓轻度降低，这时重力传导至韧带，韧带被拉紧，同时足部肌肉开始收缩来协助韧带维持足弓，避免足弓塌陷。因此，骨骼构成足弓的第一道防线，韧带是第二道防线，肌肉是最重要的、最后的第三道防线。</a:t>
            </a:r>
            <a:endParaRPr lang="zh-CN" altLang="en-US" dirty="0"/>
          </a:p>
        </p:txBody>
      </p:sp>
    </p:spTree>
    <p:extLst>
      <p:ext uri="{BB962C8B-B14F-4D97-AF65-F5344CB8AC3E}">
        <p14:creationId xmlns:p14="http://schemas.microsoft.com/office/powerpoint/2010/main" val="372291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652643" y="411848"/>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足弓为什么对跑步很重要</a:t>
            </a:r>
            <a:endParaRPr kumimoji="1" lang="zh-CN" altLang="en-US" dirty="0"/>
          </a:p>
        </p:txBody>
      </p:sp>
      <p:sp>
        <p:nvSpPr>
          <p:cNvPr id="2" name="矩形 1"/>
          <p:cNvSpPr/>
          <p:nvPr/>
        </p:nvSpPr>
        <p:spPr>
          <a:xfrm>
            <a:off x="601765" y="1558585"/>
            <a:ext cx="11245755" cy="1754326"/>
          </a:xfrm>
          <a:prstGeom prst="rect">
            <a:avLst/>
          </a:prstGeom>
        </p:spPr>
        <p:txBody>
          <a:bodyPr wrap="square">
            <a:spAutoFit/>
          </a:bodyPr>
          <a:lstStyle/>
          <a:p>
            <a:r>
              <a:rPr lang="zh-CN" altLang="en-US" dirty="0"/>
              <a:t>足弓所形成的拱形结构是人类所特有的，这样的拱形结构非常有利于行走和跑步，足弓具有以下重要作用：</a:t>
            </a:r>
          </a:p>
          <a:p>
            <a:r>
              <a:rPr lang="zh-CN" altLang="en-US" dirty="0" smtClean="0"/>
              <a:t>● </a:t>
            </a:r>
            <a:r>
              <a:rPr lang="zh-CN" altLang="en-US" dirty="0"/>
              <a:t> 足弓使得足在接触地面时具有很好的适应地形的作用，拱形结构可以更好地抓取凹凸不平的地面，有利于着地时的稳定；</a:t>
            </a:r>
          </a:p>
          <a:p>
            <a:r>
              <a:rPr lang="zh-CN" altLang="en-US" dirty="0"/>
              <a:t>●  足弓具有减震和缓冲作用，发挥“天然避震器”的作用，这是足弓最具功能性的地方，有了足弓，就可以吸收一部分腾空落地时地面对于人体的反作用力，避免过大的冲击力伤害足踝和膝盖等部位；</a:t>
            </a:r>
          </a:p>
          <a:p>
            <a:r>
              <a:rPr lang="zh-CN" altLang="en-US" dirty="0"/>
              <a:t>●  足弓可以使足底血管神经避免过度压迫，有利于长距离跑步行走，避免血管神经受压而过早</a:t>
            </a:r>
            <a:r>
              <a:rPr lang="zh-CN" altLang="en-US" dirty="0" smtClean="0"/>
              <a:t>疲劳；</a:t>
            </a:r>
          </a:p>
        </p:txBody>
      </p:sp>
    </p:spTree>
    <p:extLst>
      <p:ext uri="{BB962C8B-B14F-4D97-AF65-F5344CB8AC3E}">
        <p14:creationId xmlns:p14="http://schemas.microsoft.com/office/powerpoint/2010/main" val="259335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2767663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dirty="0">
                <a:solidFill>
                  <a:srgbClr val="1A1A1A"/>
                </a:solidFill>
                <a:latin typeface="-apple-system" charset="0"/>
              </a:rPr>
              <a:t>你的足弓可以自然的支撑起你的体重并且自然地平稳落地与起步</a:t>
            </a:r>
            <a:endParaRPr lang="zh-CN" altLang="en-US" dirty="0"/>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dirty="0">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dirty="0"/>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dirty="0">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dirty="0"/>
          </a:p>
        </p:txBody>
      </p:sp>
    </p:spTree>
    <p:extLst>
      <p:ext uri="{BB962C8B-B14F-4D97-AF65-F5344CB8AC3E}">
        <p14:creationId xmlns:p14="http://schemas.microsoft.com/office/powerpoint/2010/main" val="18491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dirty="0"/>
              <a:t>https://zhuanlan.zhihu.com/p/24909874</a:t>
            </a:r>
          </a:p>
        </p:txBody>
      </p:sp>
    </p:spTree>
    <p:extLst>
      <p:ext uri="{BB962C8B-B14F-4D97-AF65-F5344CB8AC3E}">
        <p14:creationId xmlns:p14="http://schemas.microsoft.com/office/powerpoint/2010/main" val="880823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85" y="453788"/>
            <a:ext cx="2492990" cy="369332"/>
          </a:xfrm>
          <a:prstGeom prst="rect">
            <a:avLst/>
          </a:prstGeom>
        </p:spPr>
        <p:txBody>
          <a:bodyPr wrap="none">
            <a:spAutoFit/>
          </a:bodyPr>
          <a:lstStyle/>
          <a:p>
            <a:r>
              <a:rPr kumimoji="1" lang="zh-CN" altLang="en-US" dirty="0"/>
              <a:t>跑步是一项危险的运动</a:t>
            </a:r>
            <a:endParaRPr lang="zh-CN" altLang="en-US" dirty="0"/>
          </a:p>
        </p:txBody>
      </p:sp>
      <p:sp>
        <p:nvSpPr>
          <p:cNvPr id="5" name="矩形 4"/>
          <p:cNvSpPr/>
          <p:nvPr/>
        </p:nvSpPr>
        <p:spPr>
          <a:xfrm>
            <a:off x="2011782" y="992656"/>
            <a:ext cx="1800493" cy="341632"/>
          </a:xfrm>
          <a:prstGeom prst="rect">
            <a:avLst/>
          </a:prstGeom>
        </p:spPr>
        <p:txBody>
          <a:bodyPr wrap="none">
            <a:spAutoFit/>
          </a:bodyPr>
          <a:lstStyle/>
          <a:p>
            <a:pPr algn="ctr">
              <a:lnSpc>
                <a:spcPct val="90000"/>
              </a:lnSpc>
              <a:spcBef>
                <a:spcPct val="0"/>
              </a:spcBef>
            </a:pPr>
            <a:r>
              <a:rPr kumimoji="1" lang="zh-CN" altLang="en-US" dirty="0"/>
              <a:t>不同的落地方式</a:t>
            </a:r>
          </a:p>
        </p:txBody>
      </p:sp>
      <p:sp>
        <p:nvSpPr>
          <p:cNvPr id="6" name="矩形 5"/>
          <p:cNvSpPr/>
          <p:nvPr/>
        </p:nvSpPr>
        <p:spPr>
          <a:xfrm>
            <a:off x="2011783" y="1461963"/>
            <a:ext cx="1800493" cy="341632"/>
          </a:xfrm>
          <a:prstGeom prst="rect">
            <a:avLst/>
          </a:prstGeom>
        </p:spPr>
        <p:txBody>
          <a:bodyPr wrap="none">
            <a:spAutoFit/>
          </a:bodyPr>
          <a:lstStyle/>
          <a:p>
            <a:pPr algn="ctr">
              <a:lnSpc>
                <a:spcPct val="90000"/>
              </a:lnSpc>
              <a:spcBef>
                <a:spcPct val="0"/>
              </a:spcBef>
            </a:pPr>
            <a:r>
              <a:rPr kumimoji="1" lang="zh-CN" altLang="en-US" dirty="0"/>
              <a:t>不同</a:t>
            </a:r>
            <a:r>
              <a:rPr kumimoji="1" lang="zh-CN" altLang="en-US" dirty="0" smtClean="0"/>
              <a:t>的道路硬度</a:t>
            </a:r>
            <a:endParaRPr kumimoji="1" lang="zh-CN" altLang="en-US" dirty="0"/>
          </a:p>
        </p:txBody>
      </p:sp>
      <p:sp>
        <p:nvSpPr>
          <p:cNvPr id="7" name="矩形 6"/>
          <p:cNvSpPr/>
          <p:nvPr/>
        </p:nvSpPr>
        <p:spPr>
          <a:xfrm>
            <a:off x="1364778" y="1973131"/>
            <a:ext cx="646331" cy="369332"/>
          </a:xfrm>
          <a:prstGeom prst="rect">
            <a:avLst/>
          </a:prstGeom>
        </p:spPr>
        <p:txBody>
          <a:bodyPr wrap="none">
            <a:spAutoFit/>
          </a:bodyPr>
          <a:lstStyle/>
          <a:p>
            <a:r>
              <a:rPr kumimoji="1" lang="zh-CN" altLang="en-US" dirty="0" smtClean="0"/>
              <a:t>跑鞋</a:t>
            </a:r>
            <a:endParaRPr lang="zh-CN" altLang="en-US" dirty="0"/>
          </a:p>
        </p:txBody>
      </p:sp>
      <p:sp>
        <p:nvSpPr>
          <p:cNvPr id="8" name="矩形 7"/>
          <p:cNvSpPr/>
          <p:nvPr/>
        </p:nvSpPr>
        <p:spPr>
          <a:xfrm>
            <a:off x="2252892" y="2484299"/>
            <a:ext cx="1107996" cy="369332"/>
          </a:xfrm>
          <a:prstGeom prst="rect">
            <a:avLst/>
          </a:prstGeom>
        </p:spPr>
        <p:txBody>
          <a:bodyPr wrap="none">
            <a:spAutoFit/>
          </a:bodyPr>
          <a:lstStyle/>
          <a:p>
            <a:r>
              <a:rPr kumimoji="1" lang="zh-CN" altLang="en-US" dirty="0"/>
              <a:t>跑鞋种类</a:t>
            </a:r>
            <a:endParaRPr lang="zh-CN" altLang="en-US" dirty="0"/>
          </a:p>
        </p:txBody>
      </p:sp>
      <p:sp>
        <p:nvSpPr>
          <p:cNvPr id="10" name="矩形 9"/>
          <p:cNvSpPr/>
          <p:nvPr/>
        </p:nvSpPr>
        <p:spPr>
          <a:xfrm>
            <a:off x="2252892" y="2953606"/>
            <a:ext cx="1107996" cy="369332"/>
          </a:xfrm>
          <a:prstGeom prst="rect">
            <a:avLst/>
          </a:prstGeom>
        </p:spPr>
        <p:txBody>
          <a:bodyPr wrap="none">
            <a:spAutoFit/>
          </a:bodyPr>
          <a:lstStyle/>
          <a:p>
            <a:r>
              <a:rPr kumimoji="1" lang="zh-CN" altLang="en-US" dirty="0" smtClean="0"/>
              <a:t>跑鞋挑选</a:t>
            </a:r>
            <a:endParaRPr lang="zh-CN" altLang="en-US" dirty="0"/>
          </a:p>
        </p:txBody>
      </p:sp>
      <p:sp>
        <p:nvSpPr>
          <p:cNvPr id="11" name="矩形 10"/>
          <p:cNvSpPr/>
          <p:nvPr/>
        </p:nvSpPr>
        <p:spPr>
          <a:xfrm>
            <a:off x="2611273" y="3463826"/>
            <a:ext cx="1338828" cy="369332"/>
          </a:xfrm>
          <a:prstGeom prst="rect">
            <a:avLst/>
          </a:prstGeom>
        </p:spPr>
        <p:txBody>
          <a:bodyPr wrap="none">
            <a:spAutoFit/>
          </a:bodyPr>
          <a:lstStyle/>
          <a:p>
            <a:r>
              <a:rPr kumimoji="1" lang="zh-CN" altLang="en-US" dirty="0" smtClean="0"/>
              <a:t>足弓的作用</a:t>
            </a:r>
            <a:endParaRPr lang="zh-CN" altLang="en-US" dirty="0"/>
          </a:p>
        </p:txBody>
      </p:sp>
      <p:sp>
        <p:nvSpPr>
          <p:cNvPr id="12" name="矩形 11"/>
          <p:cNvSpPr/>
          <p:nvPr/>
        </p:nvSpPr>
        <p:spPr>
          <a:xfrm>
            <a:off x="2611273" y="3874102"/>
            <a:ext cx="2031325" cy="369332"/>
          </a:xfrm>
          <a:prstGeom prst="rect">
            <a:avLst/>
          </a:prstGeom>
        </p:spPr>
        <p:txBody>
          <a:bodyPr wrap="none">
            <a:spAutoFit/>
          </a:bodyPr>
          <a:lstStyle/>
          <a:p>
            <a:r>
              <a:rPr kumimoji="1" lang="zh-CN" altLang="en-US" dirty="0" smtClean="0"/>
              <a:t>正常，内翻，外翻</a:t>
            </a:r>
            <a:endParaRPr lang="zh-CN" altLang="en-US" dirty="0"/>
          </a:p>
        </p:txBody>
      </p:sp>
      <p:sp>
        <p:nvSpPr>
          <p:cNvPr id="13" name="矩形 12"/>
          <p:cNvSpPr/>
          <p:nvPr/>
        </p:nvSpPr>
        <p:spPr>
          <a:xfrm>
            <a:off x="2660388" y="4284378"/>
            <a:ext cx="2723823" cy="369332"/>
          </a:xfrm>
          <a:prstGeom prst="rect">
            <a:avLst/>
          </a:prstGeom>
        </p:spPr>
        <p:txBody>
          <a:bodyPr wrap="none">
            <a:spAutoFit/>
          </a:bodyPr>
          <a:lstStyle/>
          <a:p>
            <a:r>
              <a:rPr kumimoji="1" lang="zh-CN" altLang="en-US" dirty="0" smtClean="0"/>
              <a:t>这套挑选机制的反对意见</a:t>
            </a:r>
            <a:endParaRPr lang="zh-CN" altLang="en-US" dirty="0"/>
          </a:p>
        </p:txBody>
      </p:sp>
      <p:sp>
        <p:nvSpPr>
          <p:cNvPr id="14" name="矩形 13"/>
          <p:cNvSpPr/>
          <p:nvPr/>
        </p:nvSpPr>
        <p:spPr>
          <a:xfrm>
            <a:off x="2405292" y="4721514"/>
            <a:ext cx="2262158" cy="369332"/>
          </a:xfrm>
          <a:prstGeom prst="rect">
            <a:avLst/>
          </a:prstGeom>
        </p:spPr>
        <p:txBody>
          <a:bodyPr wrap="none">
            <a:spAutoFit/>
          </a:bodyPr>
          <a:lstStyle/>
          <a:p>
            <a:r>
              <a:rPr kumimoji="1" lang="zh-CN" altLang="en-US" dirty="0" smtClean="0"/>
              <a:t>各大跑鞋的减震机制</a:t>
            </a:r>
            <a:endParaRPr lang="zh-CN" altLang="en-US" dirty="0"/>
          </a:p>
        </p:txBody>
      </p:sp>
      <p:sp>
        <p:nvSpPr>
          <p:cNvPr id="15" name="矩形 14"/>
          <p:cNvSpPr/>
          <p:nvPr/>
        </p:nvSpPr>
        <p:spPr>
          <a:xfrm>
            <a:off x="2763673" y="5221072"/>
            <a:ext cx="3416320" cy="369332"/>
          </a:xfrm>
          <a:prstGeom prst="rect">
            <a:avLst/>
          </a:prstGeom>
        </p:spPr>
        <p:txBody>
          <a:bodyPr wrap="none">
            <a:spAutoFit/>
          </a:bodyPr>
          <a:lstStyle/>
          <a:p>
            <a:r>
              <a:rPr kumimoji="1" lang="zh-CN" altLang="en-US" dirty="0" smtClean="0"/>
              <a:t>亚瑟士、美津浓、阿迪。。。。</a:t>
            </a:r>
            <a:endParaRPr lang="zh-CN" altLang="en-US" dirty="0"/>
          </a:p>
        </p:txBody>
      </p:sp>
      <p:sp>
        <p:nvSpPr>
          <p:cNvPr id="16" name="矩形 15"/>
          <p:cNvSpPr/>
          <p:nvPr/>
        </p:nvSpPr>
        <p:spPr>
          <a:xfrm>
            <a:off x="1851209" y="5609870"/>
            <a:ext cx="2807179" cy="369332"/>
          </a:xfrm>
          <a:prstGeom prst="rect">
            <a:avLst/>
          </a:prstGeom>
        </p:spPr>
        <p:txBody>
          <a:bodyPr wrap="none">
            <a:spAutoFit/>
          </a:bodyPr>
          <a:lstStyle/>
          <a:p>
            <a:r>
              <a:rPr kumimoji="1" lang="zh-CN" altLang="en-US" dirty="0" smtClean="0"/>
              <a:t>跑步是一项很花钱的运动</a:t>
            </a:r>
            <a:endParaRPr lang="zh-CN" altLang="en-US" dirty="0"/>
          </a:p>
        </p:txBody>
      </p:sp>
    </p:spTree>
    <p:extLst>
      <p:ext uri="{BB962C8B-B14F-4D97-AF65-F5344CB8AC3E}">
        <p14:creationId xmlns:p14="http://schemas.microsoft.com/office/powerpoint/2010/main" val="38824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dirty="0">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ASICS</a:t>
            </a:r>
            <a:endParaRPr kumimoji="1" lang="zh-CN" altLang="en-US" dirty="0"/>
          </a:p>
        </p:txBody>
      </p:sp>
      <p:sp>
        <p:nvSpPr>
          <p:cNvPr id="4" name="矩形 3"/>
          <p:cNvSpPr/>
          <p:nvPr/>
        </p:nvSpPr>
        <p:spPr>
          <a:xfrm>
            <a:off x="436728" y="1582374"/>
            <a:ext cx="11136573"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Tree>
    <p:extLst>
      <p:ext uri="{BB962C8B-B14F-4D97-AF65-F5344CB8AC3E}">
        <p14:creationId xmlns:p14="http://schemas.microsoft.com/office/powerpoint/2010/main" val="2721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2393" y="440267"/>
            <a:ext cx="9144000" cy="1037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smtClean="0">
                <a:solidFill>
                  <a:srgbClr val="191919"/>
                </a:solidFill>
                <a:latin typeface="PingFang SC" charset="-122"/>
              </a:rPr>
              <a:t>MIZUNO</a:t>
            </a:r>
            <a:endParaRPr kumimoji="1" lang="zh-CN" altLang="en-US" dirty="0"/>
          </a:p>
        </p:txBody>
      </p:sp>
      <p:pic>
        <p:nvPicPr>
          <p:cNvPr id="5"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71302" y="6090722"/>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27213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dirty="0">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24733"/>
            <a:ext cx="9544050" cy="6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418130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690563"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8" name="矩形 7"/>
          <p:cNvSpPr/>
          <p:nvPr/>
        </p:nvSpPr>
        <p:spPr>
          <a:xfrm>
            <a:off x="690563" y="3290706"/>
            <a:ext cx="11010900" cy="1200329"/>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a:t>
            </a:r>
            <a:r>
              <a:rPr lang="zh-CN" altLang="en-US" dirty="0" smtClean="0">
                <a:solidFill>
                  <a:srgbClr val="FF0000"/>
                </a:solidFill>
                <a:latin typeface="PingFang SC" charset="-122"/>
              </a:rPr>
              <a:t>的</a:t>
            </a:r>
            <a:r>
              <a:rPr lang="en-US" altLang="zh-CN" dirty="0">
                <a:solidFill>
                  <a:srgbClr val="FF0000"/>
                </a:solidFill>
                <a:latin typeface="PingFang SC" charset="-122"/>
              </a:rPr>
              <a:t>2</a:t>
            </a:r>
            <a:r>
              <a:rPr lang="zh-CN" altLang="en-US" dirty="0" smtClean="0">
                <a:solidFill>
                  <a:srgbClr val="FF0000"/>
                </a:solidFill>
                <a:latin typeface="PingFang SC" charset="-122"/>
              </a:rPr>
              <a:t>－</a:t>
            </a:r>
            <a:r>
              <a:rPr lang="en-US" altLang="zh-CN" dirty="0">
                <a:solidFill>
                  <a:srgbClr val="FF0000"/>
                </a:solidFill>
                <a:latin typeface="PingFang SC" charset="-122"/>
              </a:rPr>
              <a:t>3</a:t>
            </a:r>
            <a:r>
              <a:rPr lang="zh-CN" altLang="en-US" dirty="0" smtClean="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
        <p:nvSpPr>
          <p:cNvPr id="5" name="矩形 4"/>
          <p:cNvSpPr/>
          <p:nvPr/>
        </p:nvSpPr>
        <p:spPr>
          <a:xfrm>
            <a:off x="690563" y="2339573"/>
            <a:ext cx="11010900" cy="646331"/>
          </a:xfrm>
          <a:prstGeom prst="rect">
            <a:avLst/>
          </a:prstGeom>
        </p:spPr>
        <p:txBody>
          <a:bodyPr wrap="square">
            <a:spAutoFit/>
          </a:bodyPr>
          <a:lstStyle/>
          <a:p>
            <a:r>
              <a:rPr lang="en-US" altLang="zh-CN" dirty="0" smtClean="0">
                <a:solidFill>
                  <a:srgbClr val="FF0000"/>
                </a:solidFill>
                <a:latin typeface="arial" charset="0"/>
              </a:rPr>
              <a:t>1/3</a:t>
            </a:r>
            <a:r>
              <a:rPr lang="zh-CN" altLang="en-US" dirty="0">
                <a:solidFill>
                  <a:srgbClr val="FF0000"/>
                </a:solidFill>
                <a:latin typeface="arial" charset="0"/>
              </a:rPr>
              <a:t>的跑者曾出现膝盖受伤，约</a:t>
            </a:r>
            <a:r>
              <a:rPr lang="en-US" altLang="zh-CN" dirty="0">
                <a:solidFill>
                  <a:srgbClr val="FF0000"/>
                </a:solidFill>
                <a:latin typeface="arial" charset="0"/>
              </a:rPr>
              <a:t>1/5</a:t>
            </a:r>
            <a:r>
              <a:rPr lang="zh-CN" altLang="en-US" dirty="0">
                <a:solidFill>
                  <a:srgbClr val="FF0000"/>
                </a:solidFill>
                <a:latin typeface="arial" charset="0"/>
              </a:rPr>
              <a:t>的跑者出现脚部或腰部受伤，约</a:t>
            </a:r>
            <a:r>
              <a:rPr lang="en-US" altLang="zh-CN" dirty="0">
                <a:solidFill>
                  <a:srgbClr val="FF0000"/>
                </a:solidFill>
                <a:latin typeface="arial" charset="0"/>
              </a:rPr>
              <a:t>1/7</a:t>
            </a:r>
            <a:r>
              <a:rPr lang="zh-CN" altLang="en-US" dirty="0">
                <a:solidFill>
                  <a:srgbClr val="FF0000"/>
                </a:solidFill>
                <a:latin typeface="arial" charset="0"/>
              </a:rPr>
              <a:t>的跑者曾出现脚裸受伤或足底筋膜炎，几乎没有伤病的跑者仅占</a:t>
            </a:r>
            <a:r>
              <a:rPr lang="en-US" altLang="zh-CN" dirty="0">
                <a:solidFill>
                  <a:srgbClr val="FF0000"/>
                </a:solidFill>
                <a:latin typeface="arial" charset="0"/>
              </a:rPr>
              <a:t>15.7%</a:t>
            </a:r>
            <a:r>
              <a:rPr lang="zh-CN" altLang="en-US" dirty="0">
                <a:solidFill>
                  <a:srgbClr val="333333"/>
                </a:solidFill>
                <a:latin typeface="arial" charset="0"/>
              </a:rPr>
              <a:t>。</a:t>
            </a:r>
            <a:endParaRPr lang="zh-CN" altLang="en-US" dirty="0"/>
          </a:p>
        </p:txBody>
      </p:sp>
      <p:sp>
        <p:nvSpPr>
          <p:cNvPr id="7" name="矩形 6"/>
          <p:cNvSpPr/>
          <p:nvPr/>
        </p:nvSpPr>
        <p:spPr>
          <a:xfrm>
            <a:off x="809766" y="4895233"/>
            <a:ext cx="10749887" cy="1477328"/>
          </a:xfrm>
          <a:prstGeom prst="rect">
            <a:avLst/>
          </a:prstGeom>
        </p:spPr>
        <p:txBody>
          <a:bodyPr wrap="square">
            <a:spAutoFit/>
          </a:bodyPr>
          <a:lstStyle/>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髌（</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bīn</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）股关节疼痛综合征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髂（</a:t>
            </a:r>
            <a:r>
              <a:rPr lang="en-US" altLang="zh-CN" kern="0" dirty="0" err="1">
                <a:latin typeface="Times New Roman" panose="02020603050405020304" pitchFamily="18" charset="0"/>
                <a:ea typeface="DengXian" panose="02010600030101010101" pitchFamily="2" charset="-122"/>
                <a:cs typeface="Times New Roman" panose="02020603050405020304" pitchFamily="18" charset="0"/>
              </a:rPr>
              <a:t>qiǎ</a:t>
            </a:r>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）胫束摩擦综合征</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跟腱炎</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zh-CN" kern="0" dirty="0">
                <a:latin typeface="Times New Roman" panose="02020603050405020304" pitchFamily="18" charset="0"/>
                <a:ea typeface="DengXian" panose="02010600030101010101" pitchFamily="2" charset="-122"/>
                <a:cs typeface="Times New Roman" panose="02020603050405020304" pitchFamily="18" charset="0"/>
              </a:rPr>
              <a:t>足底筋膜炎</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78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502" y="0"/>
            <a:ext cx="10972240" cy="4013833"/>
          </a:xfrm>
          <a:prstGeom prst="rect">
            <a:avLst/>
          </a:prstGeom>
        </p:spPr>
      </p:pic>
    </p:spTree>
    <p:extLst>
      <p:ext uri="{BB962C8B-B14F-4D97-AF65-F5344CB8AC3E}">
        <p14:creationId xmlns:p14="http://schemas.microsoft.com/office/powerpoint/2010/main" val="2005861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dirty="0">
                <a:latin typeface="Times New Roman" charset="0"/>
                <a:cs typeface="Times New Roman" charset="0"/>
              </a:rPr>
              <a:t>跑在坚硬的水泥地上的，都是勇士！</a:t>
            </a:r>
            <a:r>
              <a:rPr lang="zh-CN" altLang="zh-CN" dirty="0"/>
              <a:t> </a:t>
            </a:r>
            <a:endParaRPr lang="zh-CN" altLang="en-US" dirty="0"/>
          </a:p>
        </p:txBody>
      </p:sp>
    </p:spTree>
    <p:extLst>
      <p:ext uri="{BB962C8B-B14F-4D97-AF65-F5344CB8AC3E}">
        <p14:creationId xmlns:p14="http://schemas.microsoft.com/office/powerpoint/2010/main" val="1490213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683267"/>
            <a:ext cx="6443662" cy="369332"/>
          </a:xfrm>
          <a:prstGeom prst="rect">
            <a:avLst/>
          </a:prstGeom>
        </p:spPr>
        <p:txBody>
          <a:bodyPr wrap="square">
            <a:spAutoFit/>
          </a:bodyPr>
          <a:lstStyle/>
          <a:p>
            <a:r>
              <a:rPr lang="zh-CN" altLang="en-US" b="1" dirty="0">
                <a:solidFill>
                  <a:srgbClr val="191919"/>
                </a:solidFill>
                <a:latin typeface="PingFang SC" charset="-122"/>
              </a:rPr>
              <a:t>跑鞋不是为了让你跑得更快，而是为了让你跑步的时候不受伤</a:t>
            </a:r>
            <a:endParaRPr lang="zh-CN" altLang="en-US" dirty="0"/>
          </a:p>
        </p:txBody>
      </p:sp>
      <p:sp>
        <p:nvSpPr>
          <p:cNvPr id="4" name="矩形 3"/>
          <p:cNvSpPr/>
          <p:nvPr/>
        </p:nvSpPr>
        <p:spPr>
          <a:xfrm>
            <a:off x="3287953" y="2588483"/>
            <a:ext cx="1720343" cy="1815882"/>
          </a:xfrm>
          <a:prstGeom prst="rect">
            <a:avLst/>
          </a:prstGeom>
        </p:spPr>
        <p:txBody>
          <a:bodyPr wrap="none">
            <a:spAutoFit/>
          </a:bodyPr>
          <a:lstStyle/>
          <a:p>
            <a:r>
              <a:rPr lang="zh-CN" altLang="en-US" sz="2800" b="1" dirty="0">
                <a:solidFill>
                  <a:srgbClr val="1A1A1A"/>
                </a:solidFill>
                <a:latin typeface="-apple-system" charset="0"/>
              </a:rPr>
              <a:t>慢</a:t>
            </a:r>
            <a:r>
              <a:rPr lang="zh-CN" altLang="en-US" sz="2800" b="1" dirty="0" smtClean="0">
                <a:solidFill>
                  <a:srgbClr val="1A1A1A"/>
                </a:solidFill>
                <a:latin typeface="-apple-system" charset="0"/>
              </a:rPr>
              <a:t>跑鞋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越野鞋</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马拉松</a:t>
            </a:r>
            <a:r>
              <a:rPr lang="zh-CN" altLang="en-US" sz="2800" b="1" dirty="0">
                <a:solidFill>
                  <a:srgbClr val="1A1A1A"/>
                </a:solidFill>
                <a:latin typeface="-apple-system" charset="0"/>
              </a:rPr>
              <a:t>鞋 </a:t>
            </a:r>
            <a:endParaRPr lang="en-US" altLang="zh-CN" sz="2800" dirty="0" smtClean="0">
              <a:solidFill>
                <a:srgbClr val="1A1A1A"/>
              </a:solidFill>
              <a:latin typeface="-apple-system" charset="0"/>
            </a:endParaRPr>
          </a:p>
          <a:p>
            <a:r>
              <a:rPr lang="zh-CN" altLang="en-US" sz="2800" b="1" dirty="0" smtClean="0">
                <a:solidFill>
                  <a:srgbClr val="1A1A1A"/>
                </a:solidFill>
                <a:latin typeface="-apple-system" charset="0"/>
              </a:rPr>
              <a:t>赤足</a:t>
            </a:r>
            <a:r>
              <a:rPr lang="zh-CN" altLang="en-US" sz="2800" b="1" dirty="0">
                <a:solidFill>
                  <a:srgbClr val="1A1A1A"/>
                </a:solidFill>
                <a:latin typeface="-apple-system" charset="0"/>
              </a:rPr>
              <a:t>鞋</a:t>
            </a:r>
            <a:endParaRPr lang="zh-CN" altLang="en-US" sz="2800" dirty="0"/>
          </a:p>
        </p:txBody>
      </p:sp>
    </p:spTree>
    <p:extLst>
      <p:ext uri="{BB962C8B-B14F-4D97-AF65-F5344CB8AC3E}">
        <p14:creationId xmlns:p14="http://schemas.microsoft.com/office/powerpoint/2010/main" val="127448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1457</Words>
  <Application>Microsoft Office PowerPoint</Application>
  <PresentationFormat>宽屏</PresentationFormat>
  <Paragraphs>117</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-apple-system</vt:lpstr>
      <vt:lpstr>-apple-system-font</vt:lpstr>
      <vt:lpstr>DengXian</vt:lpstr>
      <vt:lpstr>DengXian Light</vt:lpstr>
      <vt:lpstr>Mangal</vt:lpstr>
      <vt:lpstr>MicroSoft YaHei</vt:lpstr>
      <vt:lpstr>PingFang SC</vt:lpstr>
      <vt:lpstr>TIBch</vt:lpstr>
      <vt:lpstr>Arial</vt:lpstr>
      <vt:lpstr>Arial</vt:lpstr>
      <vt:lpstr>Times New Roman</vt:lpstr>
      <vt:lpstr>Office 主题</vt:lpstr>
      <vt:lpstr>PowerPoint 演示文稿</vt:lpstr>
      <vt:lpstr>PowerPoint 演示文稿</vt:lpstr>
      <vt:lpstr>跑鞋</vt:lpstr>
      <vt:lpstr>跑步是一项危险的运动</vt:lpstr>
      <vt:lpstr>PowerPoint 演示文稿</vt:lpstr>
      <vt:lpstr>PowerPoint 演示文稿</vt:lpstr>
      <vt:lpstr>PowerPoint 演示文稿</vt:lpstr>
      <vt:lpstr>PowerPoint 演示文稿</vt:lpstr>
      <vt:lpstr>你需要一双跑鞋</vt:lpstr>
      <vt:lpstr>PowerPoint 演示文稿</vt:lpstr>
      <vt:lpstr>PowerPoint 演示文稿</vt:lpstr>
      <vt:lpstr>PowerPoint 演示文稿</vt:lpstr>
      <vt:lpstr>PowerPoint 演示文稿</vt:lpstr>
      <vt:lpstr>PowerPoint 演示文稿</vt:lpstr>
      <vt:lpstr>PowerPoint 演示文稿</vt:lpstr>
      <vt:lpstr>如何知道自己是什么足形</vt:lpstr>
      <vt:lpstr>按照足形选择跑鞋</vt:lpstr>
      <vt:lpstr>PowerPoint 演示文稿</vt:lpstr>
      <vt:lpstr>对这套选择方式不赞同的观点</vt:lpstr>
      <vt:lpstr>跑鞋的减震技术</vt:lpstr>
      <vt:lpstr>PowerPoint 演示文稿</vt:lpstr>
      <vt:lpstr>PowerPoint 演示文稿</vt:lpstr>
      <vt:lpstr>所谓的四大跑鞋</vt:lpstr>
      <vt:lpstr>鸿星尔克，抄袭NO.1</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Windows 用户</cp:lastModifiedBy>
  <cp:revision>170</cp:revision>
  <dcterms:created xsi:type="dcterms:W3CDTF">2018-09-07T23:47:32Z</dcterms:created>
  <dcterms:modified xsi:type="dcterms:W3CDTF">2018-11-06T13:01:27Z</dcterms:modified>
</cp:coreProperties>
</file>